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5" r:id="rId2"/>
    <p:sldId id="257" r:id="rId3"/>
    <p:sldId id="263" r:id="rId4"/>
    <p:sldId id="269" r:id="rId5"/>
    <p:sldId id="266" r:id="rId6"/>
    <p:sldId id="268" r:id="rId7"/>
    <p:sldId id="271" r:id="rId8"/>
    <p:sldId id="258" r:id="rId9"/>
    <p:sldId id="259" r:id="rId10"/>
    <p:sldId id="261" r:id="rId11"/>
    <p:sldId id="262" r:id="rId12"/>
    <p:sldId id="272" r:id="rId13"/>
    <p:sldId id="273" r:id="rId14"/>
    <p:sldId id="274" r:id="rId1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showGuides="1">
      <p:cViewPr varScale="1">
        <p:scale>
          <a:sx n="119" d="100"/>
          <a:sy n="119" d="100"/>
        </p:scale>
        <p:origin x="133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17295B8E-E5BC-4F80-8A13-0482547766A7}" type="datetimeFigureOut">
              <a:rPr lang="he-IL" smtClean="0"/>
              <a:t>כ"ח/אדר/תשפ"א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7DA8B62-977F-4E7C-A836-2578CB8585AA}" type="slidenum">
              <a:rPr lang="he-IL" smtClean="0"/>
              <a:t>‹#›</a:t>
            </a:fld>
            <a:endParaRPr lang="he-IL"/>
          </a:p>
        </p:txBody>
      </p:sp>
    </p:spTree>
    <p:extLst>
      <p:ext uri="{BB962C8B-B14F-4D97-AF65-F5344CB8AC3E}">
        <p14:creationId xmlns:p14="http://schemas.microsoft.com/office/powerpoint/2010/main" val="294849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17295B8E-E5BC-4F80-8A13-0482547766A7}" type="datetimeFigureOut">
              <a:rPr lang="he-IL" smtClean="0"/>
              <a:t>כ"ח/אדר/תשפ"א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7DA8B62-977F-4E7C-A836-2578CB8585AA}" type="slidenum">
              <a:rPr lang="he-IL" smtClean="0"/>
              <a:t>‹#›</a:t>
            </a:fld>
            <a:endParaRPr lang="he-IL"/>
          </a:p>
        </p:txBody>
      </p:sp>
    </p:spTree>
    <p:extLst>
      <p:ext uri="{BB962C8B-B14F-4D97-AF65-F5344CB8AC3E}">
        <p14:creationId xmlns:p14="http://schemas.microsoft.com/office/powerpoint/2010/main" val="241538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17295B8E-E5BC-4F80-8A13-0482547766A7}" type="datetimeFigureOut">
              <a:rPr lang="he-IL" smtClean="0"/>
              <a:t>כ"ח/אדר/תשפ"א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7DA8B62-977F-4E7C-A836-2578CB8585AA}" type="slidenum">
              <a:rPr lang="he-IL" smtClean="0"/>
              <a:t>‹#›</a:t>
            </a:fld>
            <a:endParaRPr lang="he-IL"/>
          </a:p>
        </p:txBody>
      </p:sp>
    </p:spTree>
    <p:extLst>
      <p:ext uri="{BB962C8B-B14F-4D97-AF65-F5344CB8AC3E}">
        <p14:creationId xmlns:p14="http://schemas.microsoft.com/office/powerpoint/2010/main" val="51435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17295B8E-E5BC-4F80-8A13-0482547766A7}" type="datetimeFigureOut">
              <a:rPr lang="he-IL" smtClean="0"/>
              <a:t>כ"ח/אדר/תשפ"א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7DA8B62-977F-4E7C-A836-2578CB8585AA}" type="slidenum">
              <a:rPr lang="he-IL" smtClean="0"/>
              <a:t>‹#›</a:t>
            </a:fld>
            <a:endParaRPr lang="he-IL"/>
          </a:p>
        </p:txBody>
      </p:sp>
    </p:spTree>
    <p:extLst>
      <p:ext uri="{BB962C8B-B14F-4D97-AF65-F5344CB8AC3E}">
        <p14:creationId xmlns:p14="http://schemas.microsoft.com/office/powerpoint/2010/main" val="420963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17295B8E-E5BC-4F80-8A13-0482547766A7}" type="datetimeFigureOut">
              <a:rPr lang="he-IL" smtClean="0"/>
              <a:t>כ"ח/אדר/תשפ"א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7DA8B62-977F-4E7C-A836-2578CB8585AA}" type="slidenum">
              <a:rPr lang="he-IL" smtClean="0"/>
              <a:t>‹#›</a:t>
            </a:fld>
            <a:endParaRPr lang="he-IL"/>
          </a:p>
        </p:txBody>
      </p:sp>
    </p:spTree>
    <p:extLst>
      <p:ext uri="{BB962C8B-B14F-4D97-AF65-F5344CB8AC3E}">
        <p14:creationId xmlns:p14="http://schemas.microsoft.com/office/powerpoint/2010/main" val="184566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17295B8E-E5BC-4F80-8A13-0482547766A7}" type="datetimeFigureOut">
              <a:rPr lang="he-IL" smtClean="0"/>
              <a:t>כ"ח/אדר/תשפ"א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7DA8B62-977F-4E7C-A836-2578CB8585AA}" type="slidenum">
              <a:rPr lang="he-IL" smtClean="0"/>
              <a:t>‹#›</a:t>
            </a:fld>
            <a:endParaRPr lang="he-IL"/>
          </a:p>
        </p:txBody>
      </p:sp>
    </p:spTree>
    <p:extLst>
      <p:ext uri="{BB962C8B-B14F-4D97-AF65-F5344CB8AC3E}">
        <p14:creationId xmlns:p14="http://schemas.microsoft.com/office/powerpoint/2010/main" val="297209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17295B8E-E5BC-4F80-8A13-0482547766A7}" type="datetimeFigureOut">
              <a:rPr lang="he-IL" smtClean="0"/>
              <a:t>כ"ח/אדר/תשפ"א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7DA8B62-977F-4E7C-A836-2578CB8585AA}" type="slidenum">
              <a:rPr lang="he-IL" smtClean="0"/>
              <a:t>‹#›</a:t>
            </a:fld>
            <a:endParaRPr lang="he-IL"/>
          </a:p>
        </p:txBody>
      </p:sp>
    </p:spTree>
    <p:extLst>
      <p:ext uri="{BB962C8B-B14F-4D97-AF65-F5344CB8AC3E}">
        <p14:creationId xmlns:p14="http://schemas.microsoft.com/office/powerpoint/2010/main" val="113014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7295B8E-E5BC-4F80-8A13-0482547766A7}" type="datetimeFigureOut">
              <a:rPr lang="he-IL" smtClean="0"/>
              <a:t>כ"ח/אדר/תשפ"א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7DA8B62-977F-4E7C-A836-2578CB8585AA}" type="slidenum">
              <a:rPr lang="he-IL" smtClean="0"/>
              <a:t>‹#›</a:t>
            </a:fld>
            <a:endParaRPr lang="he-IL"/>
          </a:p>
        </p:txBody>
      </p:sp>
    </p:spTree>
    <p:extLst>
      <p:ext uri="{BB962C8B-B14F-4D97-AF65-F5344CB8AC3E}">
        <p14:creationId xmlns:p14="http://schemas.microsoft.com/office/powerpoint/2010/main" val="84972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95B8E-E5BC-4F80-8A13-0482547766A7}" type="datetimeFigureOut">
              <a:rPr lang="he-IL" smtClean="0"/>
              <a:t>כ"ח/אדר/תשפ"א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7DA8B62-977F-4E7C-A836-2578CB8585AA}" type="slidenum">
              <a:rPr lang="he-IL" smtClean="0"/>
              <a:t>‹#›</a:t>
            </a:fld>
            <a:endParaRPr lang="he-IL"/>
          </a:p>
        </p:txBody>
      </p:sp>
    </p:spTree>
    <p:extLst>
      <p:ext uri="{BB962C8B-B14F-4D97-AF65-F5344CB8AC3E}">
        <p14:creationId xmlns:p14="http://schemas.microsoft.com/office/powerpoint/2010/main" val="150817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17295B8E-E5BC-4F80-8A13-0482547766A7}" type="datetimeFigureOut">
              <a:rPr lang="he-IL" smtClean="0"/>
              <a:t>כ"ח/אדר/תשפ"א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7DA8B62-977F-4E7C-A836-2578CB8585AA}" type="slidenum">
              <a:rPr lang="he-IL" smtClean="0"/>
              <a:t>‹#›</a:t>
            </a:fld>
            <a:endParaRPr lang="he-IL"/>
          </a:p>
        </p:txBody>
      </p:sp>
    </p:spTree>
    <p:extLst>
      <p:ext uri="{BB962C8B-B14F-4D97-AF65-F5344CB8AC3E}">
        <p14:creationId xmlns:p14="http://schemas.microsoft.com/office/powerpoint/2010/main" val="341614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17295B8E-E5BC-4F80-8A13-0482547766A7}" type="datetimeFigureOut">
              <a:rPr lang="he-IL" smtClean="0"/>
              <a:t>כ"ח/אדר/תשפ"א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7DA8B62-977F-4E7C-A836-2578CB8585AA}" type="slidenum">
              <a:rPr lang="he-IL" smtClean="0"/>
              <a:t>‹#›</a:t>
            </a:fld>
            <a:endParaRPr lang="he-IL"/>
          </a:p>
        </p:txBody>
      </p:sp>
    </p:spTree>
    <p:extLst>
      <p:ext uri="{BB962C8B-B14F-4D97-AF65-F5344CB8AC3E}">
        <p14:creationId xmlns:p14="http://schemas.microsoft.com/office/powerpoint/2010/main" val="389835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4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95B8E-E5BC-4F80-8A13-0482547766A7}" type="datetimeFigureOut">
              <a:rPr lang="he-IL" smtClean="0"/>
              <a:t>כ"ח/אדר/תשפ"א</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A8B62-977F-4E7C-A836-2578CB8585AA}" type="slidenum">
              <a:rPr lang="he-IL" smtClean="0"/>
              <a:t>‹#›</a:t>
            </a:fld>
            <a:endParaRPr lang="he-IL"/>
          </a:p>
        </p:txBody>
      </p:sp>
    </p:spTree>
    <p:extLst>
      <p:ext uri="{BB962C8B-B14F-4D97-AF65-F5344CB8AC3E}">
        <p14:creationId xmlns:p14="http://schemas.microsoft.com/office/powerpoint/2010/main" val="3605253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haaretz.co.il/literature/.premium-MAGAZINE-1.431862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haaretz.co.il/literature/.premium-MAGAZINE-1.4318622"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2497" y="2334126"/>
            <a:ext cx="5963652" cy="1754326"/>
          </a:xfrm>
          <a:prstGeom prst="rect">
            <a:avLst/>
          </a:prstGeom>
          <a:solidFill>
            <a:schemeClr val="accent2"/>
          </a:solidFill>
        </p:spPr>
        <p:txBody>
          <a:bodyPr wrap="square" rtlCol="1">
            <a:spAutoFit/>
          </a:bodyPr>
          <a:lstStyle/>
          <a:p>
            <a:pPr algn="ctr"/>
            <a:r>
              <a:rPr lang="he-IL" sz="3600" b="1" dirty="0" smtClean="0"/>
              <a:t>חומר למחשבה</a:t>
            </a:r>
          </a:p>
          <a:p>
            <a:pPr algn="ctr"/>
            <a:endParaRPr lang="he-IL" sz="3600" b="1" dirty="0"/>
          </a:p>
          <a:p>
            <a:pPr algn="ctr"/>
            <a:r>
              <a:rPr lang="he-IL" sz="3600" b="1" dirty="0" smtClean="0"/>
              <a:t>לקראת הבחירות לכנסת ה-24</a:t>
            </a:r>
            <a:endParaRPr lang="he-IL" sz="3600" b="1" dirty="0"/>
          </a:p>
        </p:txBody>
      </p:sp>
      <p:sp>
        <p:nvSpPr>
          <p:cNvPr id="3" name="WordArt 13"/>
          <p:cNvSpPr>
            <a:spLocks noChangeArrowheads="1" noChangeShapeType="1" noTextEdit="1"/>
          </p:cNvSpPr>
          <p:nvPr/>
        </p:nvSpPr>
        <p:spPr bwMode="auto">
          <a:xfrm>
            <a:off x="1060783" y="5590674"/>
            <a:ext cx="1040733" cy="634081"/>
          </a:xfrm>
          <a:prstGeom prst="rect">
            <a:avLst/>
          </a:prstGeom>
        </p:spPr>
        <p:txBody>
          <a:bodyPr wrap="none" fromWordArt="1">
            <a:prstTxWarp prst="textDeflate">
              <a:avLst>
                <a:gd name="adj" fmla="val 26227"/>
              </a:avLst>
            </a:prstTxWarp>
          </a:bodyPr>
          <a:lstStyle/>
          <a:p>
            <a:pPr algn="ctr" rtl="1"/>
            <a:r>
              <a:rPr lang="he-IL" sz="1600" b="1" kern="10" dirty="0">
                <a:ln w="9525">
                  <a:solidFill>
                    <a:srgbClr val="808000"/>
                  </a:solidFill>
                  <a:round/>
                  <a:headEnd/>
                  <a:tailEnd/>
                </a:ln>
                <a:solidFill>
                  <a:srgbClr val="000000">
                    <a:alpha val="90979"/>
                  </a:srgbClr>
                </a:solidFill>
                <a:latin typeface="Aharoni" panose="02010803020104030203" pitchFamily="2" charset="-79"/>
                <a:cs typeface="Aharoni" panose="02010803020104030203" pitchFamily="2" charset="-79"/>
              </a:rPr>
              <a:t>מצגות</a:t>
            </a:r>
          </a:p>
          <a:p>
            <a:pPr algn="ctr" rtl="1"/>
            <a:r>
              <a:rPr lang="he-IL" sz="1600" b="1" kern="10" dirty="0">
                <a:ln w="9525">
                  <a:solidFill>
                    <a:srgbClr val="808000"/>
                  </a:solidFill>
                  <a:round/>
                  <a:headEnd/>
                  <a:tailEnd/>
                </a:ln>
                <a:solidFill>
                  <a:srgbClr val="000000">
                    <a:alpha val="90979"/>
                  </a:srgbClr>
                </a:solidFill>
                <a:latin typeface="Aharoni" panose="02010803020104030203" pitchFamily="2" charset="-79"/>
                <a:cs typeface="Aharoni" panose="02010803020104030203" pitchFamily="2" charset="-79"/>
              </a:rPr>
              <a:t>קלריטה ואפרים</a:t>
            </a:r>
          </a:p>
        </p:txBody>
      </p:sp>
    </p:spTree>
    <p:extLst>
      <p:ext uri="{BB962C8B-B14F-4D97-AF65-F5344CB8AC3E}">
        <p14:creationId xmlns:p14="http://schemas.microsoft.com/office/powerpoint/2010/main" val="3827325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r="3382"/>
          <a:stretch/>
        </p:blipFill>
        <p:spPr>
          <a:xfrm>
            <a:off x="1550939" y="227344"/>
            <a:ext cx="6042167" cy="5456279"/>
          </a:xfrm>
          <a:prstGeom prst="rect">
            <a:avLst/>
          </a:prstGeom>
          <a:ln>
            <a:solidFill>
              <a:schemeClr val="accent1">
                <a:lumMod val="50000"/>
              </a:schemeClr>
            </a:solidFill>
          </a:ln>
        </p:spPr>
      </p:pic>
      <p:sp>
        <p:nvSpPr>
          <p:cNvPr id="3" name="TextBox 2"/>
          <p:cNvSpPr txBox="1"/>
          <p:nvPr/>
        </p:nvSpPr>
        <p:spPr>
          <a:xfrm>
            <a:off x="1048869" y="5683623"/>
            <a:ext cx="7207624" cy="984885"/>
          </a:xfrm>
          <a:prstGeom prst="rect">
            <a:avLst/>
          </a:prstGeom>
          <a:noFill/>
        </p:spPr>
        <p:txBody>
          <a:bodyPr wrap="square" rtlCol="1">
            <a:spAutoFit/>
          </a:bodyPr>
          <a:lstStyle/>
          <a:p>
            <a:pPr algn="ctr"/>
            <a:r>
              <a:rPr lang="he-IL" sz="1600" b="1" u="sng" dirty="0" smtClean="0"/>
              <a:t>הגדלת האי-שוויון.</a:t>
            </a:r>
          </a:p>
          <a:p>
            <a:pPr algn="ctr"/>
            <a:r>
              <a:rPr lang="he-IL" sz="1400" b="1" dirty="0" smtClean="0"/>
              <a:t>ההכנסות של 50% מאזרחי</a:t>
            </a:r>
            <a:r>
              <a:rPr lang="en-US" sz="1400" b="1" dirty="0" smtClean="0"/>
              <a:t> </a:t>
            </a:r>
            <a:r>
              <a:rPr lang="he-IL" sz="1400" b="1" dirty="0" smtClean="0"/>
              <a:t> ארה"ב (השכבות החלשות ומעמד הביניים התחתון</a:t>
            </a:r>
            <a:r>
              <a:rPr lang="he-IL" sz="1400" b="1" dirty="0"/>
              <a:t>)</a:t>
            </a:r>
            <a:r>
              <a:rPr lang="he-IL" sz="1400" b="1" dirty="0" smtClean="0"/>
              <a:t> ירד מסביבות 20% ב-1960 לקרבת 12% ב-2015.</a:t>
            </a:r>
          </a:p>
          <a:p>
            <a:pPr algn="ctr"/>
            <a:r>
              <a:rPr lang="he-IL" sz="1400" b="1" dirty="0" smtClean="0"/>
              <a:t> ההכנסות של </a:t>
            </a:r>
            <a:r>
              <a:rPr lang="he-IL" sz="1400" b="1" dirty="0" err="1" smtClean="0"/>
              <a:t>המאיון</a:t>
            </a:r>
            <a:r>
              <a:rPr lang="he-IL" sz="1400" b="1" dirty="0" smtClean="0"/>
              <a:t> העליון עלה מ-12% ב-1960 ל20% ב</a:t>
            </a:r>
            <a:r>
              <a:rPr lang="en-US" sz="1400" b="1" dirty="0" smtClean="0"/>
              <a:t>-</a:t>
            </a:r>
            <a:r>
              <a:rPr lang="he-IL" sz="1400" b="1" dirty="0" smtClean="0"/>
              <a:t>2015.</a:t>
            </a:r>
            <a:endParaRPr lang="he-IL" sz="1400" b="1" dirty="0"/>
          </a:p>
        </p:txBody>
      </p:sp>
    </p:spTree>
    <p:extLst>
      <p:ext uri="{BB962C8B-B14F-4D97-AF65-F5344CB8AC3E}">
        <p14:creationId xmlns:p14="http://schemas.microsoft.com/office/powerpoint/2010/main" val="2342033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3197" r="2062"/>
          <a:stretch/>
        </p:blipFill>
        <p:spPr>
          <a:xfrm>
            <a:off x="1757082" y="304710"/>
            <a:ext cx="6131859" cy="5378913"/>
          </a:xfrm>
          <a:prstGeom prst="rect">
            <a:avLst/>
          </a:prstGeom>
          <a:ln>
            <a:solidFill>
              <a:schemeClr val="accent1">
                <a:lumMod val="50000"/>
              </a:schemeClr>
            </a:solidFill>
          </a:ln>
        </p:spPr>
      </p:pic>
      <p:sp>
        <p:nvSpPr>
          <p:cNvPr id="3" name="TextBox 2"/>
          <p:cNvSpPr txBox="1"/>
          <p:nvPr/>
        </p:nvSpPr>
        <p:spPr>
          <a:xfrm>
            <a:off x="1873624" y="5683623"/>
            <a:ext cx="6148730" cy="954107"/>
          </a:xfrm>
          <a:prstGeom prst="rect">
            <a:avLst/>
          </a:prstGeom>
          <a:noFill/>
        </p:spPr>
        <p:txBody>
          <a:bodyPr wrap="square" rtlCol="1">
            <a:spAutoFit/>
          </a:bodyPr>
          <a:lstStyle/>
          <a:p>
            <a:pPr algn="ctr"/>
            <a:r>
              <a:rPr lang="he-IL" sz="1400" b="1" dirty="0" smtClean="0"/>
              <a:t>באירופה: 50% מהאזרחים  בשכבות החלשות ומעמד הביניים הנמוך) היו בעלי 26% מהנכסים ב1980 ובעלי 23% ב2015.</a:t>
            </a:r>
          </a:p>
          <a:p>
            <a:pPr algn="ctr"/>
            <a:r>
              <a:rPr lang="he-IL" sz="1400" b="1" dirty="0" smtClean="0"/>
              <a:t>העשירים ביותר (1%) עברו מבעלות נכסים של 7% לבעלות של 10% מנכסי הכלל.</a:t>
            </a:r>
          </a:p>
          <a:p>
            <a:pPr algn="ctr"/>
            <a:r>
              <a:rPr lang="he-IL" sz="1400" b="1" dirty="0" smtClean="0"/>
              <a:t>(הם התעשרו על חשבון השכבות החלשות)</a:t>
            </a:r>
            <a:endParaRPr lang="he-IL" sz="1400" b="1" dirty="0"/>
          </a:p>
        </p:txBody>
      </p:sp>
    </p:spTree>
    <p:extLst>
      <p:ext uri="{BB962C8B-B14F-4D97-AF65-F5344CB8AC3E}">
        <p14:creationId xmlns:p14="http://schemas.microsoft.com/office/powerpoint/2010/main" val="541639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741" y="125506"/>
            <a:ext cx="8292353" cy="1477328"/>
          </a:xfrm>
          <a:prstGeom prst="rect">
            <a:avLst/>
          </a:prstGeom>
          <a:noFill/>
        </p:spPr>
        <p:txBody>
          <a:bodyPr wrap="square" rtlCol="1">
            <a:spAutoFit/>
          </a:bodyPr>
          <a:lstStyle/>
          <a:p>
            <a:pPr algn="ctr"/>
            <a:r>
              <a:rPr lang="he-IL" b="1" u="sng" dirty="0" smtClean="0"/>
              <a:t>אפשר גם לחשוב ולנהוג אחרת</a:t>
            </a:r>
          </a:p>
          <a:p>
            <a:pPr algn="ctr"/>
            <a:endParaRPr lang="he-IL" sz="1100" dirty="0" smtClean="0"/>
          </a:p>
          <a:p>
            <a:pPr algn="ctr"/>
            <a:r>
              <a:rPr lang="he-IL" sz="1600" b="1" dirty="0"/>
              <a:t>שר האוצר של יוון לשעבר חושף מה נעשה בחדרי החדרים של ההנהגה </a:t>
            </a:r>
            <a:r>
              <a:rPr lang="he-IL" sz="1600" b="1" dirty="0" smtClean="0"/>
              <a:t>האירופית</a:t>
            </a:r>
          </a:p>
          <a:p>
            <a:pPr algn="ctr"/>
            <a:endParaRPr lang="he-IL" sz="1000" dirty="0"/>
          </a:p>
          <a:p>
            <a:pPr algn="ctr"/>
            <a:r>
              <a:rPr lang="he-IL" sz="1600" b="1" dirty="0"/>
              <a:t>ב–2015 כיהן </a:t>
            </a:r>
            <a:r>
              <a:rPr lang="he-IL" sz="1600" b="1" dirty="0" err="1"/>
              <a:t>יאניס</a:t>
            </a:r>
            <a:r>
              <a:rPr lang="he-IL" sz="1600" b="1" dirty="0"/>
              <a:t> </a:t>
            </a:r>
            <a:r>
              <a:rPr lang="he-IL" sz="1600" b="1" dirty="0" err="1"/>
              <a:t>וארופאקיס</a:t>
            </a:r>
            <a:r>
              <a:rPr lang="he-IL" sz="1600" b="1" dirty="0"/>
              <a:t> תקופה קצרה וקדחתנית כשר האוצר של יוון. ספרו, שעוד לא תורגם לעברית, מציג כתיבה אינטלקטואלית מבריקה ונקרא כמו רומן מתח </a:t>
            </a:r>
            <a:r>
              <a:rPr lang="he-IL" sz="1600" b="1" dirty="0" smtClean="0"/>
              <a:t>מסעיר</a:t>
            </a:r>
            <a:endParaRPr lang="he-IL" sz="1600" b="1" dirty="0"/>
          </a:p>
        </p:txBody>
      </p:sp>
      <p:sp>
        <p:nvSpPr>
          <p:cNvPr id="3" name="TextBox 2"/>
          <p:cNvSpPr txBox="1"/>
          <p:nvPr/>
        </p:nvSpPr>
        <p:spPr>
          <a:xfrm>
            <a:off x="215152" y="1602834"/>
            <a:ext cx="8650942" cy="4616648"/>
          </a:xfrm>
          <a:prstGeom prst="rect">
            <a:avLst/>
          </a:prstGeom>
          <a:noFill/>
        </p:spPr>
        <p:txBody>
          <a:bodyPr wrap="square" rtlCol="1">
            <a:spAutoFit/>
          </a:bodyPr>
          <a:lstStyle/>
          <a:p>
            <a:r>
              <a:rPr lang="he-IL" sz="1400" b="1" dirty="0"/>
              <a:t>בבוקר הראשון של </a:t>
            </a:r>
            <a:r>
              <a:rPr lang="he-IL" sz="1400" b="1" dirty="0" err="1"/>
              <a:t>יאניס</a:t>
            </a:r>
            <a:r>
              <a:rPr lang="he-IL" sz="1400" b="1" dirty="0"/>
              <a:t> </a:t>
            </a:r>
            <a:r>
              <a:rPr lang="he-IL" sz="1400" b="1" dirty="0" err="1"/>
              <a:t>וארופאקיס</a:t>
            </a:r>
            <a:r>
              <a:rPr lang="he-IL" sz="1400" b="1" dirty="0"/>
              <a:t> כשר האוצר היווני, בסוף ינואר 2015, חיכו לו 500 מפגינות. אלה היו המנקות המיתולוגיות של המשרד, שקודמו בתפקיד פיטר כחלק מתוכנית הצנע והצמצומים, בלי התראה ובלי פיצויים. "אל תפקיר אותנו", הן קראו, והשר החדש הורה להחזיר אותן מיד לעבודה. אנשי המקצוע נבהלו. החריגה הזאת ממדיניות הצנע שהממשלה הקודמת קיבלה על עצמה (או נאנסה לקבל על עצמה) נראתה להם מסוכנת. אחרי הכל, ריסוק המגזר הציבורי בכלל, והעבודה המאורגנת בפרט, היו רכיבים חשובים במדיניות הצנע. הם גם מי שחששו שהפעולה הסימבולית הזאת תבדל את קבוצת הנשים קשות היום ותחזק את מה שהם הגדירו "הפמיניזציה של העוני</a:t>
            </a:r>
            <a:r>
              <a:rPr lang="he-IL" sz="1400" b="1" dirty="0" smtClean="0"/>
              <a:t>".</a:t>
            </a:r>
          </a:p>
          <a:p>
            <a:endParaRPr lang="he-IL" sz="1400" b="1" dirty="0"/>
          </a:p>
          <a:p>
            <a:r>
              <a:rPr lang="he-IL" sz="1400" b="1" dirty="0" err="1"/>
              <a:t>וארופאקיס</a:t>
            </a:r>
            <a:r>
              <a:rPr lang="he-IL" sz="1400" b="1" dirty="0"/>
              <a:t> ענה להם בסגנונו האופייני, שיש המפרשים אותו כהטפה מתנשאת ואחרים רואים בו כנות ישירה ומקסימה. מדובר, הוא הסביר, בנשים שמשתכרות פחות מ–400 יורו בחודש. השכר השנתי של כולן ביחד לא מגרד את תשלומי העתק שהמשרד מעביר כבר שנים לחברות ייעוץ פרטיות שהתבקשו לתכנן "צנע יעיל ונחרץ", שפועל למעשה רק על השכבות הנמוכות. כשמוסיפים לזה את העלות של שתי מכוניות השרד המשוכללות (750 אלף יורו) שהמשרד הזמין, מתקבל סכום דמיוני ממש. </a:t>
            </a:r>
            <a:r>
              <a:rPr lang="he-IL" sz="1400" b="1" dirty="0" err="1"/>
              <a:t>וארופאקיס</a:t>
            </a:r>
            <a:r>
              <a:rPr lang="he-IL" sz="1400" b="1" dirty="0"/>
              <a:t> הורה לבטל את הזמנת המכוניות ואת כל החוזים עם חברות הייעוץ והפנה את הכלכלנים המבולבלים למאמר שכתב שנתיים קודם על ההבדל בין צנע לבין צניעות</a:t>
            </a:r>
            <a:r>
              <a:rPr lang="he-IL" sz="1400" b="1" dirty="0" smtClean="0"/>
              <a:t>.</a:t>
            </a:r>
          </a:p>
          <a:p>
            <a:endParaRPr lang="he-IL" sz="1400" b="1" dirty="0"/>
          </a:p>
          <a:p>
            <a:r>
              <a:rPr lang="he-IL" sz="1400" b="1" dirty="0"/>
              <a:t>צניעות היא שם נרדף כמעט לאורח החיים היווני. אפשר לחוש בה בכל מקום ביוון שמתגוררים בו בני אדם שאינם אנשי שררה או אילי ספנות ואוליגרכים אחרים. היא עשויה מתמהיל של פשטות מעוררת קנאה עם אהבה עזה להנאות </a:t>
            </a:r>
            <a:r>
              <a:rPr lang="he-IL" sz="1400" b="1" dirty="0" err="1"/>
              <a:t>היום־יומיות</a:t>
            </a:r>
            <a:r>
              <a:rPr lang="he-IL" sz="1400" b="1" dirty="0"/>
              <a:t> של החיים. כל עוד היה ליוון מטבע משלה היא הצליחה, טוען </a:t>
            </a:r>
            <a:r>
              <a:rPr lang="he-IL" sz="1400" b="1" dirty="0" err="1"/>
              <a:t>וארופאקיס</a:t>
            </a:r>
            <a:r>
              <a:rPr lang="he-IL" sz="1400" b="1" dirty="0"/>
              <a:t> במאמר, לשמור על איזון "על אש נמוכה": קנתה מעט ומכרה מעט, ושרדה לא רע. יותר מזה, הוא מזכיר, יוון העניקה לאזרחיה חינוך חינם לרבות השכלה גבוהה, פנסיה, מערכת בריאות לא משוכללת להפליא אבל מתפקדת, תחבורה ציבורית מסובסדת וכל אותם יסודות מובהקים של מדינת הרווחה שפרשנים כלכליים ימנים אוהבים לטעון שבגללם — ולא בגלל משבר הבנקים העולמי והשילוב הקטלני בין יחסי </a:t>
            </a:r>
            <a:r>
              <a:rPr lang="he-IL" sz="1400" b="1" dirty="0" err="1"/>
              <a:t>ההון־שלטון</a:t>
            </a:r>
            <a:r>
              <a:rPr lang="he-IL" sz="1400" b="1" dirty="0"/>
              <a:t> ביוון והאינטרסים של ההון באירופה — יוון נקלעה למשבר.</a:t>
            </a:r>
          </a:p>
        </p:txBody>
      </p:sp>
    </p:spTree>
    <p:extLst>
      <p:ext uri="{BB962C8B-B14F-4D97-AF65-F5344CB8AC3E}">
        <p14:creationId xmlns:p14="http://schemas.microsoft.com/office/powerpoint/2010/main" val="972287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012" y="268941"/>
            <a:ext cx="8659906" cy="6586418"/>
          </a:xfrm>
          <a:prstGeom prst="rect">
            <a:avLst/>
          </a:prstGeom>
          <a:noFill/>
        </p:spPr>
        <p:txBody>
          <a:bodyPr wrap="square" rtlCol="1">
            <a:spAutoFit/>
          </a:bodyPr>
          <a:lstStyle/>
          <a:p>
            <a:r>
              <a:rPr lang="he-IL" sz="1200" b="1" dirty="0" err="1"/>
              <a:t>וארופאקיס</a:t>
            </a:r>
            <a:r>
              <a:rPr lang="he-IL" sz="1200" b="1" dirty="0"/>
              <a:t> אינו מתכחש לתחלואים הממאירים של מולדתו — השחיתות השלטונית, האוליגרכים המקורבים לשלטון, שולטים בכל כלי התקשורת ומתחמקים בשיטתיות מתשלום מסים, תרבות השוחד ("המעטפה הקטנה") שמשחיתה את השירות הציבורי, ההיסטוריה הטרגית של הפוליטיקה היוונית שהביאה לשפיכות דמים ולמשטר פשיסטי ועוד. ולמרות כל אלה, הוא מדגיש, הצניעות שמרה על יוון והיא גם יכולה להציל את יוון, ואילו הצנע (</a:t>
            </a:r>
            <a:r>
              <a:rPr lang="he-IL" sz="1200" b="1" dirty="0" err="1"/>
              <a:t>ה"אוסטריטי</a:t>
            </a:r>
            <a:r>
              <a:rPr lang="he-IL" sz="1200" b="1" dirty="0"/>
              <a:t>") שנכפה עליה באלימות מאיים לרסק אותה.</a:t>
            </a:r>
          </a:p>
          <a:p>
            <a:endParaRPr lang="he-IL" sz="1200" b="1" dirty="0"/>
          </a:p>
          <a:p>
            <a:r>
              <a:rPr lang="he-IL" sz="1200" b="1" dirty="0"/>
              <a:t>ההבחנה הזאת — המצטרפת לטענתו העקבית שצנע לעולם אינו מאזן את התקציב ואינו מעודד צמיחה אלא רק מחריף את העוני, דוחק את השכבות החלשות לשיתוק ולמצוקה, משפיל את החברה והאומה ומערער את ריבונות המדינה — בוערת בעצמותיו. בכל התבטאויותיו (הרבות) בכתב ובעל פה הוא מביע חשש שהתהליך הזה הוא מגש הכסף לגל הפשיסטי העכור והמסוכן המאיים על אירופה והעולם</a:t>
            </a:r>
            <a:r>
              <a:rPr lang="he-IL" sz="1200" b="1" dirty="0" smtClean="0"/>
              <a:t>.</a:t>
            </a:r>
          </a:p>
          <a:p>
            <a:endParaRPr lang="he-IL" sz="1200" b="1" dirty="0"/>
          </a:p>
          <a:p>
            <a:r>
              <a:rPr lang="he-IL" sz="1200" b="1" dirty="0"/>
              <a:t>זוהי הפריזמה שדרכה מומלץ לבחון לא רק את הצהרותיו, הרצאותיו ומאמריו של </a:t>
            </a:r>
            <a:r>
              <a:rPr lang="he-IL" sz="1200" b="1" dirty="0" err="1"/>
              <a:t>וארופאקיס</a:t>
            </a:r>
            <a:r>
              <a:rPr lang="he-IL" sz="1200" b="1" dirty="0"/>
              <a:t>, אלא גם את הצעדים המעשיים שלו — מהמעורבות כיועץ של ראש הממשלה ומנהיג מפלגת </a:t>
            </a:r>
            <a:r>
              <a:rPr lang="he-IL" sz="1200" b="1" dirty="0" err="1"/>
              <a:t>פאסוק</a:t>
            </a:r>
            <a:r>
              <a:rPr lang="he-IL" sz="1200" b="1" dirty="0"/>
              <a:t> (המפלגה הסוציאל דמוקרטית הלאומית היוונית) </a:t>
            </a:r>
            <a:r>
              <a:rPr lang="he-IL" sz="1200" b="1" dirty="0" err="1"/>
              <a:t>יורגוס</a:t>
            </a:r>
            <a:r>
              <a:rPr lang="he-IL" sz="1200" b="1" dirty="0"/>
              <a:t> </a:t>
            </a:r>
            <a:r>
              <a:rPr lang="he-IL" sz="1200" b="1" dirty="0" err="1"/>
              <a:t>פפנדריאו</a:t>
            </a:r>
            <a:r>
              <a:rPr lang="he-IL" sz="1200" b="1" dirty="0"/>
              <a:t>, ועד לששת חודשי הכהונה הסוערת כשר אוצר בממשלתו של </a:t>
            </a:r>
            <a:r>
              <a:rPr lang="he-IL" sz="1200" b="1" dirty="0" err="1"/>
              <a:t>אלכסיס</a:t>
            </a:r>
            <a:r>
              <a:rPr lang="he-IL" sz="1200" b="1" dirty="0"/>
              <a:t> </a:t>
            </a:r>
            <a:r>
              <a:rPr lang="he-IL" sz="1200" b="1" dirty="0" err="1"/>
              <a:t>ציפראס</a:t>
            </a:r>
            <a:r>
              <a:rPr lang="he-IL" sz="1200" b="1" dirty="0"/>
              <a:t>, מנהיג </a:t>
            </a:r>
            <a:r>
              <a:rPr lang="he-IL" sz="1200" b="1" dirty="0" err="1"/>
              <a:t>סיריזה</a:t>
            </a:r>
            <a:r>
              <a:rPr lang="he-IL" sz="1200" b="1" dirty="0"/>
              <a:t>, איחוד מפלגות השמאל. זה גם המפתח להבנת ספרו </a:t>
            </a:r>
            <a:r>
              <a:rPr lang="he-IL" sz="1200" b="1" dirty="0" smtClean="0"/>
              <a:t>"</a:t>
            </a:r>
            <a:r>
              <a:rPr lang="en-US" sz="1200" b="1" dirty="0" smtClean="0"/>
              <a:t>"Adults </a:t>
            </a:r>
            <a:r>
              <a:rPr lang="en-US" sz="1200" b="1" dirty="0"/>
              <a:t>in the Room", </a:t>
            </a:r>
            <a:r>
              <a:rPr lang="he-IL" sz="1200" b="1" dirty="0" smtClean="0"/>
              <a:t> המציג </a:t>
            </a:r>
            <a:r>
              <a:rPr lang="he-IL" sz="1200" b="1" dirty="0"/>
              <a:t>כתיבה אינטלקטואלית מבריקה אך גם עמוסת יצרים וסוחפת, שמתעדת מה </a:t>
            </a:r>
            <a:r>
              <a:rPr lang="he-IL" sz="1200" b="1" dirty="0" err="1"/>
              <a:t>שווארופאקיס</a:t>
            </a:r>
            <a:r>
              <a:rPr lang="he-IL" sz="1200" b="1" dirty="0"/>
              <a:t> מגדיר בכותרת המשנה של הספר "הקרב שלי נגד הממסד העמוק של אירופה</a:t>
            </a:r>
            <a:r>
              <a:rPr lang="he-IL" sz="1200" b="1" dirty="0" smtClean="0"/>
              <a:t>".</a:t>
            </a:r>
          </a:p>
          <a:p>
            <a:r>
              <a:rPr lang="he-IL" sz="1200" b="1" dirty="0" smtClean="0"/>
              <a:t> ............................</a:t>
            </a:r>
          </a:p>
          <a:p>
            <a:endParaRPr lang="he-IL" sz="1200" b="1" dirty="0"/>
          </a:p>
          <a:p>
            <a:r>
              <a:rPr lang="he-IL" sz="1400" b="1" dirty="0"/>
              <a:t>כך הפכה יוון לשעיר לעזאזל</a:t>
            </a:r>
          </a:p>
          <a:p>
            <a:r>
              <a:rPr lang="he-IL" sz="1200" b="1" dirty="0"/>
              <a:t>קשה למסור תמצית של ספר מהסוג יוצא הדופן הזה, המשלב עלילה גועשת שמתרחשת במשך תקופה קצרה ודינמית עם ניתוחים כלכליים ופוליטיים מבריקים. שני צירים מרכזיים מסתמנים, עם זאת, בבירור, והקורא נע לאורכם במסלול כפול: האחד — הרקע לתוכנית הכלכלית שהגה </a:t>
            </a:r>
            <a:r>
              <a:rPr lang="he-IL" sz="1200" b="1" dirty="0" err="1"/>
              <a:t>וארופאקיס</a:t>
            </a:r>
            <a:r>
              <a:rPr lang="he-IL" sz="1200" b="1" dirty="0"/>
              <a:t> להצלת יוון והאירועים שהובילו לניצחון </a:t>
            </a:r>
            <a:r>
              <a:rPr lang="he-IL" sz="1200" b="1" dirty="0" err="1"/>
              <a:t>סיריזה</a:t>
            </a:r>
            <a:r>
              <a:rPr lang="he-IL" sz="1200" b="1" dirty="0"/>
              <a:t>, כל זאת מנקודת מבטו האישית, הכמעט אינטימית, של הכותב; והשני — הכרוניקה של התנהלות האיחוד האירופי שהכשילה את התוכנית היוונית. בשני הצירים האלה משחקים תפקיד חשוב </a:t>
            </a:r>
            <a:r>
              <a:rPr lang="he-IL" sz="1200" b="1" dirty="0" err="1"/>
              <a:t>ציפראס</a:t>
            </a:r>
            <a:r>
              <a:rPr lang="he-IL" sz="1200" b="1" dirty="0"/>
              <a:t> והמעגל הפוליטי הקרוב אליו </a:t>
            </a:r>
            <a:r>
              <a:rPr lang="he-IL" sz="1200" b="1" dirty="0" err="1"/>
              <a:t>מסיריזה</a:t>
            </a:r>
            <a:r>
              <a:rPr lang="he-IL" sz="1200" b="1" dirty="0"/>
              <a:t>, המומחים לכלכלה שמייעצים </a:t>
            </a:r>
            <a:r>
              <a:rPr lang="he-IL" sz="1200" b="1" dirty="0" err="1"/>
              <a:t>לווארופאקיס</a:t>
            </a:r>
            <a:r>
              <a:rPr lang="he-IL" sz="1200" b="1" dirty="0"/>
              <a:t>, מסייעים לו ומעודדים אותו, וכמובן ראשי האיחוד, שהתיאורים של </a:t>
            </a:r>
            <a:r>
              <a:rPr lang="he-IL" sz="1200" b="1" dirty="0" err="1"/>
              <a:t>וארופאקיס</a:t>
            </a:r>
            <a:r>
              <a:rPr lang="he-IL" sz="1200" b="1" dirty="0"/>
              <a:t> מציגים אותם </a:t>
            </a:r>
            <a:r>
              <a:rPr lang="he-IL" sz="1200" b="1" dirty="0" err="1"/>
              <a:t>בעירומם</a:t>
            </a:r>
            <a:r>
              <a:rPr lang="he-IL" sz="1200" b="1" dirty="0"/>
              <a:t> המבהיל.</a:t>
            </a:r>
          </a:p>
          <a:p>
            <a:endParaRPr lang="he-IL" sz="1200" b="1" dirty="0"/>
          </a:p>
          <a:p>
            <a:r>
              <a:rPr lang="he-IL" sz="1200" b="1" dirty="0" err="1"/>
              <a:t>וארופאקיס</a:t>
            </a:r>
            <a:r>
              <a:rPr lang="he-IL" sz="1200" b="1" dirty="0"/>
              <a:t> התחיל לטוות תוכנית הצלה ליוון עוד לפני </a:t>
            </a:r>
            <a:r>
              <a:rPr lang="he-IL" sz="1200" b="1" dirty="0" err="1"/>
              <a:t>שסיריזה</a:t>
            </a:r>
            <a:r>
              <a:rPr lang="he-IL" sz="1200" b="1" dirty="0"/>
              <a:t> הצליחה לנצח בבחירות. כדי להסביר את התוכנית ולהצדיק את חיוניותה הוא פורש בפרק פתיחה ארוך ומפורט ניתוח בהיר ומדויק של המהלכים השגויים והאומללים של יוון, ובעיקר של שתי הממשלות האחרונות משמאל ומימין, ושל הצעדים הבריוניים של האיחוד האירופי. בנקודה זו קשה לחלוק עליו. קטעי הפרוטוקולים שהוא מצטט כוללים שפע התבטאויות גסות, יהירות ומלאות זלזול של ראשי הטרויקה ופקידים באיחוד כלפיו אישית וכלפי יוון בכלל. שר האוצר הגרמני, וולפגנג </a:t>
            </a:r>
            <a:r>
              <a:rPr lang="he-IL" sz="1200" b="1" dirty="0" err="1"/>
              <a:t>שוובלה</a:t>
            </a:r>
            <a:r>
              <a:rPr lang="he-IL" sz="1200" b="1" dirty="0"/>
              <a:t>, מצטייר כקלגס, לא פחות. אחרים נחשפים ברגעים של עורמה נבזית מעוררת השתאות ממש. אפילו ברגעים נדירים של אווירה נעימה יחסית, נאמרים דברים כמו "אנחנו המבוגרים בחדר. מישהו הלוא חייב להיות פה המבוגר האחראי" — הטפה שהפנתה כריסטין </a:t>
            </a:r>
            <a:r>
              <a:rPr lang="he-IL" sz="1200" b="1" dirty="0" err="1"/>
              <a:t>לאגארד</a:t>
            </a:r>
            <a:r>
              <a:rPr lang="he-IL" sz="1200" b="1" dirty="0"/>
              <a:t>, יו"ר קרן המטבע הבינלאומית, לשר האוצר של יוון, והוא משתמש בה כשם ספרו.</a:t>
            </a:r>
          </a:p>
          <a:p>
            <a:endParaRPr lang="he-IL" sz="1200" b="1" dirty="0" smtClean="0"/>
          </a:p>
          <a:p>
            <a:r>
              <a:rPr lang="he-IL" sz="1200" b="1" dirty="0" smtClean="0"/>
              <a:t>לקריאת המאמר המלא:</a:t>
            </a:r>
          </a:p>
          <a:p>
            <a:r>
              <a:rPr lang="en-US" sz="1200" b="1" dirty="0">
                <a:hlinkClick r:id="rId2"/>
              </a:rPr>
              <a:t>https://www.haaretz.co.il/literature/.</a:t>
            </a:r>
            <a:r>
              <a:rPr lang="en-US" sz="1200" b="1" dirty="0" smtClean="0">
                <a:hlinkClick r:id="rId2"/>
              </a:rPr>
              <a:t>premium-MAGAZINE-1.4318622</a:t>
            </a:r>
            <a:endParaRPr lang="he-IL" sz="1200" b="1" dirty="0" smtClean="0"/>
          </a:p>
          <a:p>
            <a:endParaRPr lang="he-IL" sz="1200" b="1" dirty="0"/>
          </a:p>
        </p:txBody>
      </p:sp>
    </p:spTree>
    <p:extLst>
      <p:ext uri="{BB962C8B-B14F-4D97-AF65-F5344CB8AC3E}">
        <p14:creationId xmlns:p14="http://schemas.microsoft.com/office/powerpoint/2010/main" val="204172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7"/>
          <p:cNvPicPr>
            <a:picLocks noChangeAspect="1"/>
          </p:cNvPicPr>
          <p:nvPr/>
        </p:nvPicPr>
        <p:blipFill>
          <a:blip r:embed="rId2">
            <a:extLst>
              <a:ext uri="{28A0092B-C50C-407E-A947-70E740481C1C}">
                <a14:useLocalDpi xmlns:a14="http://schemas.microsoft.com/office/drawing/2010/main" val="0"/>
              </a:ext>
            </a:extLst>
          </a:blip>
          <a:srcRect l="2191" r="3584"/>
          <a:stretch>
            <a:fillRect/>
          </a:stretch>
        </p:blipFill>
        <p:spPr bwMode="auto">
          <a:xfrm>
            <a:off x="4375810" y="4554070"/>
            <a:ext cx="3993813" cy="1559859"/>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79059" y="412376"/>
            <a:ext cx="5934636" cy="2431435"/>
          </a:xfrm>
          <a:prstGeom prst="rect">
            <a:avLst/>
          </a:prstGeom>
          <a:noFill/>
        </p:spPr>
        <p:txBody>
          <a:bodyPr wrap="square" rtlCol="1">
            <a:spAutoFit/>
          </a:bodyPr>
          <a:lstStyle/>
          <a:p>
            <a:r>
              <a:rPr lang="he-IL" b="1" dirty="0" smtClean="0"/>
              <a:t>מקורות:</a:t>
            </a:r>
          </a:p>
          <a:p>
            <a:endParaRPr lang="he-IL" dirty="0" smtClean="0"/>
          </a:p>
          <a:p>
            <a:r>
              <a:rPr lang="en-US" sz="1600" b="1" dirty="0" smtClean="0"/>
              <a:t>Capital and Ideology, Thomas Piketty</a:t>
            </a:r>
          </a:p>
          <a:p>
            <a:endParaRPr lang="he-IL" sz="1400" b="1" dirty="0" smtClean="0"/>
          </a:p>
          <a:p>
            <a:r>
              <a:rPr lang="he-IL" sz="1400" b="1" dirty="0"/>
              <a:t>שר האוצר של יוון לשעבר חושף מה נעשה בחדרי החדרים של ההנהגה </a:t>
            </a:r>
            <a:r>
              <a:rPr lang="he-IL" sz="1400" b="1" dirty="0" smtClean="0"/>
              <a:t>האירופית</a:t>
            </a:r>
            <a:endParaRPr lang="he-IL" sz="1400" b="1" dirty="0"/>
          </a:p>
          <a:p>
            <a:r>
              <a:rPr lang="en-US" sz="1400" b="1" dirty="0">
                <a:hlinkClick r:id="rId3"/>
              </a:rPr>
              <a:t>https://www.haaretz.co.il/literature/.premium-MAGAZINE-1.4318622</a:t>
            </a:r>
            <a:endParaRPr lang="he-IL" sz="1400" b="1" dirty="0"/>
          </a:p>
          <a:p>
            <a:r>
              <a:rPr lang="en-US" sz="1400" b="1" dirty="0"/>
              <a:t>Adults in the Room: My Battle with Europe's Deep Establishment. </a:t>
            </a:r>
            <a:endParaRPr lang="en-US" sz="1400" b="1" dirty="0" smtClean="0"/>
          </a:p>
          <a:p>
            <a:r>
              <a:rPr lang="en-US" sz="1400" b="1" dirty="0" err="1" smtClean="0"/>
              <a:t>Yanis</a:t>
            </a:r>
            <a:r>
              <a:rPr lang="en-US" sz="1400" b="1" dirty="0" smtClean="0"/>
              <a:t> </a:t>
            </a:r>
            <a:r>
              <a:rPr lang="en-US" sz="1400" b="1" dirty="0"/>
              <a:t>Varoufakis. </a:t>
            </a:r>
            <a:r>
              <a:rPr lang="en-US" sz="1400" b="1" dirty="0" err="1"/>
              <a:t>Bodley</a:t>
            </a:r>
            <a:r>
              <a:rPr lang="en-US" sz="1400" b="1" dirty="0"/>
              <a:t> Head, </a:t>
            </a:r>
            <a:endParaRPr lang="he-IL" sz="1400" b="1" dirty="0" smtClean="0"/>
          </a:p>
          <a:p>
            <a:endParaRPr lang="he-IL" sz="1400" b="1" dirty="0" smtClean="0"/>
          </a:p>
          <a:p>
            <a:r>
              <a:rPr lang="he-IL" sz="1400" b="1" dirty="0" smtClean="0"/>
              <a:t>מאמרים מהעיתונות היומית</a:t>
            </a:r>
          </a:p>
        </p:txBody>
      </p:sp>
      <p:sp>
        <p:nvSpPr>
          <p:cNvPr id="4" name="AutoShape 2" descr="Capital and Ideology by Thomas Piket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265" y="3429000"/>
            <a:ext cx="2204079" cy="3290047"/>
          </a:xfrm>
          <a:prstGeom prst="rect">
            <a:avLst/>
          </a:prstGeom>
        </p:spPr>
      </p:pic>
      <p:pic>
        <p:nvPicPr>
          <p:cNvPr id="1028" name="Picture 4" descr="Capital and Ideolo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72" y="171302"/>
            <a:ext cx="2244987" cy="338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511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97541" y="301102"/>
            <a:ext cx="8198224" cy="1815882"/>
          </a:xfrm>
          <a:prstGeom prst="rect">
            <a:avLst/>
          </a:prstGeom>
        </p:spPr>
        <p:txBody>
          <a:bodyPr wrap="square">
            <a:spAutoFit/>
          </a:bodyPr>
          <a:lstStyle/>
          <a:p>
            <a:r>
              <a:rPr lang="he-IL" sz="1600" b="1" dirty="0">
                <a:solidFill>
                  <a:srgbClr val="1F497D"/>
                </a:solidFill>
                <a:latin typeface="Calibri" panose="020F0502020204030204" pitchFamily="34" charset="0"/>
                <a:ea typeface="Calibri" panose="020F0502020204030204" pitchFamily="34" charset="0"/>
              </a:rPr>
              <a:t>שמנו לב שאף איש, אף פרשן, אף </a:t>
            </a:r>
            <a:r>
              <a:rPr lang="he-IL" sz="1600" b="1" dirty="0" smtClean="0">
                <a:solidFill>
                  <a:srgbClr val="1F497D"/>
                </a:solidFill>
                <a:latin typeface="Calibri" panose="020F0502020204030204" pitchFamily="34" charset="0"/>
                <a:ea typeface="Calibri" panose="020F0502020204030204" pitchFamily="34" charset="0"/>
              </a:rPr>
              <a:t>פוליטיקאי, </a:t>
            </a:r>
            <a:r>
              <a:rPr lang="he-IL" sz="1600" b="1" dirty="0">
                <a:solidFill>
                  <a:srgbClr val="1F497D"/>
                </a:solidFill>
                <a:latin typeface="Calibri" panose="020F0502020204030204" pitchFamily="34" charset="0"/>
                <a:ea typeface="Calibri" panose="020F0502020204030204" pitchFamily="34" charset="0"/>
              </a:rPr>
              <a:t>לא </a:t>
            </a:r>
            <a:r>
              <a:rPr lang="he-IL" sz="1600" b="1" dirty="0" smtClean="0">
                <a:solidFill>
                  <a:srgbClr val="1F497D"/>
                </a:solidFill>
                <a:latin typeface="Calibri" panose="020F0502020204030204" pitchFamily="34" charset="0"/>
                <a:ea typeface="Calibri" panose="020F0502020204030204" pitchFamily="34" charset="0"/>
              </a:rPr>
              <a:t>מתייחסים </a:t>
            </a:r>
            <a:r>
              <a:rPr lang="he-IL" sz="1600" b="1" dirty="0">
                <a:solidFill>
                  <a:srgbClr val="1F497D"/>
                </a:solidFill>
                <a:latin typeface="Calibri" panose="020F0502020204030204" pitchFamily="34" charset="0"/>
                <a:ea typeface="Calibri" panose="020F0502020204030204" pitchFamily="34" charset="0"/>
              </a:rPr>
              <a:t>למקורות לכיסוי הגירעונות </a:t>
            </a:r>
            <a:r>
              <a:rPr lang="he-IL" sz="1600" b="1" dirty="0" smtClean="0">
                <a:solidFill>
                  <a:srgbClr val="1F497D"/>
                </a:solidFill>
                <a:latin typeface="Calibri" panose="020F0502020204030204" pitchFamily="34" charset="0"/>
                <a:ea typeface="Calibri" panose="020F0502020204030204" pitchFamily="34" charset="0"/>
              </a:rPr>
              <a:t>הגדולים</a:t>
            </a:r>
          </a:p>
          <a:p>
            <a:r>
              <a:rPr lang="he-IL" sz="1600" b="1" dirty="0" smtClean="0">
                <a:solidFill>
                  <a:srgbClr val="1F497D"/>
                </a:solidFill>
                <a:latin typeface="Calibri" panose="020F0502020204030204" pitchFamily="34" charset="0"/>
                <a:ea typeface="Calibri" panose="020F0502020204030204" pitchFamily="34" charset="0"/>
              </a:rPr>
              <a:t> </a:t>
            </a:r>
            <a:r>
              <a:rPr lang="he-IL" sz="1600" b="1" dirty="0">
                <a:solidFill>
                  <a:srgbClr val="1F497D"/>
                </a:solidFill>
                <a:latin typeface="Calibri" panose="020F0502020204030204" pitchFamily="34" charset="0"/>
                <a:ea typeface="Calibri" panose="020F0502020204030204" pitchFamily="34" charset="0"/>
              </a:rPr>
              <a:t>שיהיו </a:t>
            </a:r>
            <a:r>
              <a:rPr lang="he-IL" sz="1600" b="1" dirty="0" smtClean="0">
                <a:solidFill>
                  <a:srgbClr val="1F497D"/>
                </a:solidFill>
                <a:latin typeface="Calibri" panose="020F0502020204030204" pitchFamily="34" charset="0"/>
                <a:ea typeface="Calibri" panose="020F0502020204030204" pitchFamily="34" charset="0"/>
              </a:rPr>
              <a:t>בתקציבי המדינה </a:t>
            </a:r>
            <a:r>
              <a:rPr lang="he-IL" sz="1600" b="1" dirty="0">
                <a:solidFill>
                  <a:srgbClr val="1F497D"/>
                </a:solidFill>
                <a:latin typeface="Calibri" panose="020F0502020204030204" pitchFamily="34" charset="0"/>
                <a:ea typeface="Calibri" panose="020F0502020204030204" pitchFamily="34" charset="0"/>
              </a:rPr>
              <a:t>הבאים</a:t>
            </a:r>
            <a:r>
              <a:rPr lang="he-IL" sz="1600" b="1" dirty="0" smtClean="0">
                <a:solidFill>
                  <a:srgbClr val="1F497D"/>
                </a:solidFill>
                <a:latin typeface="Calibri" panose="020F0502020204030204" pitchFamily="34" charset="0"/>
                <a:ea typeface="Calibri" panose="020F0502020204030204" pitchFamily="34" charset="0"/>
              </a:rPr>
              <a:t>.</a:t>
            </a:r>
            <a:endParaRPr lang="he-IL" sz="1600" b="1" dirty="0">
              <a:solidFill>
                <a:srgbClr val="1F497D"/>
              </a:solidFill>
              <a:latin typeface="Calibri" panose="020F0502020204030204" pitchFamily="34" charset="0"/>
              <a:ea typeface="Calibri" panose="020F0502020204030204" pitchFamily="34" charset="0"/>
            </a:endParaRPr>
          </a:p>
          <a:p>
            <a:r>
              <a:rPr lang="he-IL" sz="1600" b="1" dirty="0" smtClean="0">
                <a:solidFill>
                  <a:srgbClr val="1F497D"/>
                </a:solidFill>
                <a:latin typeface="Calibri" panose="020F0502020204030204" pitchFamily="34" charset="0"/>
                <a:ea typeface="Calibri" panose="020F0502020204030204" pitchFamily="34" charset="0"/>
              </a:rPr>
              <a:t>הדבר </a:t>
            </a:r>
            <a:r>
              <a:rPr lang="he-IL" sz="1600" b="1" dirty="0">
                <a:solidFill>
                  <a:srgbClr val="1F497D"/>
                </a:solidFill>
                <a:latin typeface="Calibri" panose="020F0502020204030204" pitchFamily="34" charset="0"/>
                <a:ea typeface="Calibri" panose="020F0502020204030204" pitchFamily="34" charset="0"/>
              </a:rPr>
              <a:t>אומר שהמעמד הביניים והעניים יהיו הנפגעים העיקריים</a:t>
            </a:r>
            <a:r>
              <a:rPr lang="he-IL" sz="1600" b="1" dirty="0" smtClean="0">
                <a:solidFill>
                  <a:srgbClr val="1F497D"/>
                </a:solidFill>
                <a:latin typeface="Calibri" panose="020F0502020204030204" pitchFamily="34" charset="0"/>
                <a:ea typeface="Calibri" panose="020F0502020204030204" pitchFamily="34" charset="0"/>
              </a:rPr>
              <a:t>.</a:t>
            </a:r>
            <a:endParaRPr lang="en-US" b="1" dirty="0">
              <a:latin typeface="Times New Roman" panose="02020603050405020304" pitchFamily="18" charset="0"/>
              <a:ea typeface="Calibri" panose="020F0502020204030204" pitchFamily="34" charset="0"/>
            </a:endParaRPr>
          </a:p>
          <a:p>
            <a:r>
              <a:rPr lang="he-IL" sz="1600" b="1" dirty="0" smtClean="0">
                <a:solidFill>
                  <a:srgbClr val="1F497D"/>
                </a:solidFill>
                <a:latin typeface="Calibri" panose="020F0502020204030204" pitchFamily="34" charset="0"/>
                <a:ea typeface="Calibri" panose="020F0502020204030204" pitchFamily="34" charset="0"/>
              </a:rPr>
              <a:t>חייבים להעלות </a:t>
            </a:r>
            <a:r>
              <a:rPr lang="he-IL" sz="1600" b="1" dirty="0">
                <a:solidFill>
                  <a:srgbClr val="1F497D"/>
                </a:solidFill>
                <a:latin typeface="Calibri" panose="020F0502020204030204" pitchFamily="34" charset="0"/>
                <a:ea typeface="Calibri" panose="020F0502020204030204" pitchFamily="34" charset="0"/>
              </a:rPr>
              <a:t>את הנושא בלי פחד</a:t>
            </a:r>
            <a:r>
              <a:rPr lang="he-IL" sz="1600" b="1" dirty="0" smtClean="0">
                <a:solidFill>
                  <a:srgbClr val="1F497D"/>
                </a:solidFill>
                <a:latin typeface="Calibri" panose="020F0502020204030204" pitchFamily="34" charset="0"/>
                <a:ea typeface="Calibri" panose="020F0502020204030204" pitchFamily="34" charset="0"/>
              </a:rPr>
              <a:t>:</a:t>
            </a:r>
            <a:endParaRPr lang="en-US" b="1" dirty="0">
              <a:latin typeface="Times New Roman" panose="02020603050405020304" pitchFamily="18" charset="0"/>
              <a:ea typeface="Calibri" panose="020F0502020204030204" pitchFamily="34" charset="0"/>
            </a:endParaRPr>
          </a:p>
          <a:p>
            <a:r>
              <a:rPr lang="he-IL" sz="1600" b="1" dirty="0">
                <a:solidFill>
                  <a:srgbClr val="1F497D"/>
                </a:solidFill>
                <a:latin typeface="Calibri" panose="020F0502020204030204" pitchFamily="34" charset="0"/>
                <a:ea typeface="Calibri" panose="020F0502020204030204" pitchFamily="34" charset="0"/>
              </a:rPr>
              <a:t>על המאון העליון, על עשירון העליון, על החברות </a:t>
            </a:r>
            <a:r>
              <a:rPr lang="he-IL" sz="1600" b="1" dirty="0" smtClean="0">
                <a:solidFill>
                  <a:srgbClr val="1F497D"/>
                </a:solidFill>
                <a:latin typeface="Calibri" panose="020F0502020204030204" pitchFamily="34" charset="0"/>
                <a:ea typeface="Calibri" panose="020F0502020204030204" pitchFamily="34" charset="0"/>
              </a:rPr>
              <a:t>הגדולות</a:t>
            </a:r>
          </a:p>
          <a:p>
            <a:r>
              <a:rPr lang="he-IL" sz="1600" b="1" dirty="0" smtClean="0">
                <a:solidFill>
                  <a:srgbClr val="1F497D"/>
                </a:solidFill>
                <a:latin typeface="Calibri" panose="020F0502020204030204" pitchFamily="34" charset="0"/>
                <a:ea typeface="Calibri" panose="020F0502020204030204" pitchFamily="34" charset="0"/>
              </a:rPr>
              <a:t> לשאת </a:t>
            </a:r>
            <a:r>
              <a:rPr lang="he-IL" sz="1600" b="1" dirty="0">
                <a:solidFill>
                  <a:srgbClr val="1F497D"/>
                </a:solidFill>
                <a:latin typeface="Calibri" panose="020F0502020204030204" pitchFamily="34" charset="0"/>
                <a:ea typeface="Calibri" panose="020F0502020204030204" pitchFamily="34" charset="0"/>
              </a:rPr>
              <a:t>בעול ולשלם מס גדול יותר ממה שמשלמים כיום</a:t>
            </a:r>
            <a:r>
              <a:rPr lang="he-IL" sz="1600" b="1" dirty="0" smtClean="0">
                <a:solidFill>
                  <a:srgbClr val="1F497D"/>
                </a:solidFill>
                <a:latin typeface="Calibri" panose="020F0502020204030204" pitchFamily="34" charset="0"/>
                <a:ea typeface="Calibri" panose="020F0502020204030204" pitchFamily="34" charset="0"/>
              </a:rPr>
              <a:t>.</a:t>
            </a:r>
            <a:endParaRPr lang="en-US" b="1" dirty="0">
              <a:latin typeface="Times New Roman" panose="02020603050405020304" pitchFamily="18" charset="0"/>
              <a:ea typeface="Calibri" panose="020F0502020204030204" pitchFamily="34" charset="0"/>
            </a:endParaRPr>
          </a:p>
          <a:p>
            <a:r>
              <a:rPr lang="he-IL" sz="1600" b="1" dirty="0">
                <a:solidFill>
                  <a:srgbClr val="1F497D"/>
                </a:solidFill>
                <a:latin typeface="Calibri" panose="020F0502020204030204" pitchFamily="34" charset="0"/>
                <a:ea typeface="Calibri" panose="020F0502020204030204" pitchFamily="34" charset="0"/>
              </a:rPr>
              <a:t>לבטל כל ההטבות והנחות שזכו בזמן שהימין היה בשלטון.</a:t>
            </a:r>
            <a:endParaRPr lang="en-US" b="1" dirty="0">
              <a:effectLst/>
              <a:latin typeface="Times New Roman" panose="02020603050405020304" pitchFamily="18" charset="0"/>
              <a:ea typeface="Calibri" panose="020F0502020204030204" pitchFamily="34" charset="0"/>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11" y="2253606"/>
            <a:ext cx="8814816" cy="2023872"/>
          </a:xfrm>
          <a:prstGeom prst="rect">
            <a:avLst/>
          </a:prstGeom>
          <a:ln>
            <a:solidFill>
              <a:schemeClr val="accent1"/>
            </a:solidFill>
          </a:ln>
        </p:spPr>
      </p:pic>
      <p:pic>
        <p:nvPicPr>
          <p:cNvPr id="4" name="תמונה 3"/>
          <p:cNvPicPr>
            <a:picLocks noChangeAspect="1"/>
          </p:cNvPicPr>
          <p:nvPr/>
        </p:nvPicPr>
        <p:blipFill rotWithShape="1">
          <a:blip r:embed="rId3">
            <a:extLst>
              <a:ext uri="{28A0092B-C50C-407E-A947-70E740481C1C}">
                <a14:useLocalDpi xmlns:a14="http://schemas.microsoft.com/office/drawing/2010/main" val="0"/>
              </a:ext>
            </a:extLst>
          </a:blip>
          <a:srcRect t="59544"/>
          <a:stretch/>
        </p:blipFill>
        <p:spPr>
          <a:xfrm>
            <a:off x="2467540" y="4419600"/>
            <a:ext cx="3879736" cy="2309329"/>
          </a:xfrm>
          <a:prstGeom prst="rect">
            <a:avLst/>
          </a:prstGeom>
        </p:spPr>
      </p:pic>
      <p:sp>
        <p:nvSpPr>
          <p:cNvPr id="5" name="חץ ימינה 4"/>
          <p:cNvSpPr/>
          <p:nvPr/>
        </p:nvSpPr>
        <p:spPr>
          <a:xfrm rot="20213079">
            <a:off x="2043954" y="1183341"/>
            <a:ext cx="1559858" cy="3496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50867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12" y="598924"/>
            <a:ext cx="7961376" cy="548640"/>
          </a:xfrm>
          <a:prstGeom prst="rect">
            <a:avLst/>
          </a:prstGeom>
          <a:ln>
            <a:solidFill>
              <a:schemeClr val="accent1"/>
            </a:solidFill>
          </a:ln>
        </p:spPr>
      </p:pic>
      <p:pic>
        <p:nvPicPr>
          <p:cNvPr id="7" name="תמונה 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 r="1281" b="40519"/>
          <a:stretch/>
        </p:blipFill>
        <p:spPr>
          <a:xfrm>
            <a:off x="5938220" y="1520593"/>
            <a:ext cx="2515498" cy="2229970"/>
          </a:xfrm>
          <a:prstGeom prst="rect">
            <a:avLst/>
          </a:prstGeom>
          <a:ln>
            <a:solidFill>
              <a:schemeClr val="accent1">
                <a:lumMod val="60000"/>
                <a:lumOff val="40000"/>
              </a:schemeClr>
            </a:solidFill>
          </a:ln>
        </p:spPr>
      </p:pic>
      <p:sp>
        <p:nvSpPr>
          <p:cNvPr id="2" name="TextBox 1"/>
          <p:cNvSpPr txBox="1"/>
          <p:nvPr/>
        </p:nvSpPr>
        <p:spPr>
          <a:xfrm>
            <a:off x="-274992" y="3338159"/>
            <a:ext cx="7557606" cy="307777"/>
          </a:xfrm>
          <a:prstGeom prst="rect">
            <a:avLst/>
          </a:prstGeom>
          <a:noFill/>
        </p:spPr>
        <p:txBody>
          <a:bodyPr wrap="square" rtlCol="1">
            <a:spAutoFit/>
          </a:bodyPr>
          <a:lstStyle/>
          <a:p>
            <a:pPr algn="ctr"/>
            <a:r>
              <a:rPr lang="he-IL" sz="1400" b="1" dirty="0" smtClean="0"/>
              <a:t>ברוב המפלגות אין תוכניות ברורות בנושא.</a:t>
            </a:r>
            <a:endParaRPr lang="he-IL" sz="1400" b="1" dirty="0"/>
          </a:p>
        </p:txBody>
      </p:sp>
      <p:sp>
        <p:nvSpPr>
          <p:cNvPr id="3" name="חץ ימינה 2"/>
          <p:cNvSpPr/>
          <p:nvPr/>
        </p:nvSpPr>
        <p:spPr>
          <a:xfrm rot="21338107">
            <a:off x="1299342" y="5686524"/>
            <a:ext cx="1559858" cy="3496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תמונה 3"/>
          <p:cNvPicPr>
            <a:picLocks noChangeAspect="1"/>
          </p:cNvPicPr>
          <p:nvPr/>
        </p:nvPicPr>
        <p:blipFill rotWithShape="1">
          <a:blip r:embed="rId5">
            <a:extLst>
              <a:ext uri="{28A0092B-C50C-407E-A947-70E740481C1C}">
                <a14:useLocalDpi xmlns:a14="http://schemas.microsoft.com/office/drawing/2010/main" val="0"/>
              </a:ext>
            </a:extLst>
          </a:blip>
          <a:srcRect t="8093"/>
          <a:stretch/>
        </p:blipFill>
        <p:spPr>
          <a:xfrm>
            <a:off x="1144508" y="1893623"/>
            <a:ext cx="3131820" cy="1071507"/>
          </a:xfrm>
          <a:prstGeom prst="rect">
            <a:avLst/>
          </a:prstGeom>
          <a:ln>
            <a:solidFill>
              <a:schemeClr val="accent1"/>
            </a:solidFill>
          </a:ln>
        </p:spPr>
      </p:pic>
      <p:pic>
        <p:nvPicPr>
          <p:cNvPr id="8" name="תמונה 7"/>
          <p:cNvPicPr>
            <a:picLocks noChangeAspect="1"/>
          </p:cNvPicPr>
          <p:nvPr/>
        </p:nvPicPr>
        <p:blipFill rotWithShape="1">
          <a:blip r:embed="rId6" cstate="print">
            <a:extLst>
              <a:ext uri="{28A0092B-C50C-407E-A947-70E740481C1C}">
                <a14:useLocalDpi xmlns:a14="http://schemas.microsoft.com/office/drawing/2010/main" val="0"/>
              </a:ext>
            </a:extLst>
          </a:blip>
          <a:srcRect l="7806" t="17205" r="5327" b="61384"/>
          <a:stretch/>
        </p:blipFill>
        <p:spPr>
          <a:xfrm>
            <a:off x="1605169" y="3887296"/>
            <a:ext cx="5933661" cy="1070771"/>
          </a:xfrm>
          <a:prstGeom prst="rect">
            <a:avLst/>
          </a:prstGeom>
        </p:spPr>
      </p:pic>
      <p:pic>
        <p:nvPicPr>
          <p:cNvPr id="9" name="תמונה 8"/>
          <p:cNvPicPr>
            <a:picLocks noChangeAspect="1"/>
          </p:cNvPicPr>
          <p:nvPr/>
        </p:nvPicPr>
        <p:blipFill rotWithShape="1">
          <a:blip r:embed="rId7" cstate="print">
            <a:extLst>
              <a:ext uri="{28A0092B-C50C-407E-A947-70E740481C1C}">
                <a14:useLocalDpi xmlns:a14="http://schemas.microsoft.com/office/drawing/2010/main" val="0"/>
              </a:ext>
            </a:extLst>
          </a:blip>
          <a:srcRect l="2273" r="25874"/>
          <a:stretch/>
        </p:blipFill>
        <p:spPr>
          <a:xfrm rot="5400000">
            <a:off x="3913042" y="4068707"/>
            <a:ext cx="1533069" cy="3585256"/>
          </a:xfrm>
          <a:prstGeom prst="rect">
            <a:avLst/>
          </a:prstGeom>
        </p:spPr>
      </p:pic>
      <p:sp>
        <p:nvSpPr>
          <p:cNvPr id="10" name="חץ ימינה 9"/>
          <p:cNvSpPr/>
          <p:nvPr/>
        </p:nvSpPr>
        <p:spPr>
          <a:xfrm rot="19512653">
            <a:off x="1190226" y="5333991"/>
            <a:ext cx="1559858" cy="3496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811953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40" y="2181111"/>
            <a:ext cx="8241792" cy="2084832"/>
          </a:xfrm>
          <a:prstGeom prst="rect">
            <a:avLst/>
          </a:prstGeom>
          <a:ln>
            <a:solidFill>
              <a:schemeClr val="accent1">
                <a:lumMod val="60000"/>
                <a:lumOff val="40000"/>
              </a:schemeClr>
            </a:solidFill>
          </a:ln>
        </p:spPr>
      </p:pic>
      <p:pic>
        <p:nvPicPr>
          <p:cNvPr id="5" name="תמונה 4"/>
          <p:cNvPicPr>
            <a:picLocks noChangeAspect="1"/>
          </p:cNvPicPr>
          <p:nvPr/>
        </p:nvPicPr>
        <p:blipFill rotWithShape="1">
          <a:blip r:embed="rId3" cstate="print">
            <a:extLst>
              <a:ext uri="{28A0092B-C50C-407E-A947-70E740481C1C}">
                <a14:useLocalDpi xmlns:a14="http://schemas.microsoft.com/office/drawing/2010/main" val="0"/>
              </a:ext>
            </a:extLst>
          </a:blip>
          <a:srcRect l="6304" t="8884" r="2392" b="42342"/>
          <a:stretch/>
        </p:blipFill>
        <p:spPr>
          <a:xfrm>
            <a:off x="1527720" y="5024677"/>
            <a:ext cx="5743880" cy="1025693"/>
          </a:xfrm>
          <a:prstGeom prst="rect">
            <a:avLst/>
          </a:prstGeom>
          <a:ln>
            <a:solidFill>
              <a:schemeClr val="accent1">
                <a:lumMod val="60000"/>
                <a:lumOff val="40000"/>
              </a:schemeClr>
            </a:solidFill>
          </a:ln>
        </p:spPr>
      </p:pic>
      <p:sp>
        <p:nvSpPr>
          <p:cNvPr id="7" name="TextBox 6"/>
          <p:cNvSpPr txBox="1"/>
          <p:nvPr/>
        </p:nvSpPr>
        <p:spPr>
          <a:xfrm>
            <a:off x="284672" y="416749"/>
            <a:ext cx="8445260" cy="1384995"/>
          </a:xfrm>
          <a:prstGeom prst="rect">
            <a:avLst/>
          </a:prstGeom>
          <a:noFill/>
        </p:spPr>
        <p:txBody>
          <a:bodyPr wrap="square" rtlCol="1">
            <a:spAutoFit/>
          </a:bodyPr>
          <a:lstStyle/>
          <a:p>
            <a:pPr algn="ctr"/>
            <a:r>
              <a:rPr lang="he-IL" sz="1400" b="1" dirty="0" smtClean="0"/>
              <a:t>כשהעשירים ממשיכים לגזור קופונים, הם לא נדרשים לתת את חלקם בכיסוי הוצאות המשבר, משבר בו רוב האזרחים</a:t>
            </a:r>
          </a:p>
          <a:p>
            <a:pPr algn="ctr"/>
            <a:r>
              <a:rPr lang="he-IL" sz="1400" b="1" dirty="0" smtClean="0"/>
              <a:t>מרגישים שמעמדם מתדרדר לכיוון העוני וחוסר יכולת לקיים את משפחותיהם כבעבר, אף שר או חבר כנסת דורש להעלות את מס ההכנסה של העשירונים העליונים. בשנים הבאות רק השכבות החלשות ישו בעול.</a:t>
            </a:r>
          </a:p>
          <a:p>
            <a:pPr algn="ctr"/>
            <a:r>
              <a:rPr lang="he-IL" sz="1400" b="1" dirty="0" smtClean="0"/>
              <a:t> צמצום תקציב המדינה, שיגרום לצמצום חד בתקציבי הרווחה, החינוך והבריאות.</a:t>
            </a:r>
          </a:p>
          <a:p>
            <a:pPr algn="ctr"/>
            <a:r>
              <a:rPr lang="he-IL" sz="1400" b="1" dirty="0" smtClean="0"/>
              <a:t>ולא נדבר על מצב העמותות (שמחליפים חלק גדול מתפקיד הממשלה והמדינה) שיקרסו ולא יוכלו לחזור ולעזור לנזקקים, העיקר, לא לעלות את המסים!</a:t>
            </a:r>
            <a:endParaRPr lang="he-IL" sz="1400" b="1" dirty="0"/>
          </a:p>
        </p:txBody>
      </p:sp>
    </p:spTree>
    <p:extLst>
      <p:ext uri="{BB962C8B-B14F-4D97-AF65-F5344CB8AC3E}">
        <p14:creationId xmlns:p14="http://schemas.microsoft.com/office/powerpoint/2010/main" val="453867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2283" t="4039" b="81316"/>
          <a:stretch/>
        </p:blipFill>
        <p:spPr>
          <a:xfrm>
            <a:off x="251012" y="3130826"/>
            <a:ext cx="8684267" cy="535739"/>
          </a:xfrm>
          <a:prstGeom prst="rect">
            <a:avLst/>
          </a:prstGeom>
          <a:ln>
            <a:solidFill>
              <a:schemeClr val="accent1">
                <a:lumMod val="50000"/>
              </a:schemeClr>
            </a:solidFill>
          </a:ln>
        </p:spPr>
      </p:pic>
      <p:pic>
        <p:nvPicPr>
          <p:cNvPr id="6" name="תמונה 5"/>
          <p:cNvPicPr>
            <a:picLocks noChangeAspect="1"/>
          </p:cNvPicPr>
          <p:nvPr/>
        </p:nvPicPr>
        <p:blipFill rotWithShape="1">
          <a:blip r:embed="rId3" cstate="print">
            <a:extLst>
              <a:ext uri="{28A0092B-C50C-407E-A947-70E740481C1C}">
                <a14:useLocalDpi xmlns:a14="http://schemas.microsoft.com/office/drawing/2010/main" val="0"/>
              </a:ext>
            </a:extLst>
          </a:blip>
          <a:srcRect l="4232" t="22029" r="3345" b="43769"/>
          <a:stretch/>
        </p:blipFill>
        <p:spPr>
          <a:xfrm>
            <a:off x="2594113" y="705132"/>
            <a:ext cx="3955774" cy="1791868"/>
          </a:xfrm>
          <a:prstGeom prst="rect">
            <a:avLst/>
          </a:prstGeom>
          <a:ln>
            <a:solidFill>
              <a:schemeClr val="accent1">
                <a:lumMod val="50000"/>
              </a:schemeClr>
            </a:solidFill>
          </a:ln>
        </p:spPr>
      </p:pic>
      <p:pic>
        <p:nvPicPr>
          <p:cNvPr id="7" name="תמונה 6"/>
          <p:cNvPicPr>
            <a:picLocks noChangeAspect="1"/>
          </p:cNvPicPr>
          <p:nvPr/>
        </p:nvPicPr>
        <p:blipFill rotWithShape="1">
          <a:blip r:embed="rId4" cstate="print">
            <a:extLst>
              <a:ext uri="{28A0092B-C50C-407E-A947-70E740481C1C}">
                <a14:useLocalDpi xmlns:a14="http://schemas.microsoft.com/office/drawing/2010/main" val="0"/>
              </a:ext>
            </a:extLst>
          </a:blip>
          <a:srcRect l="3478" t="-1" r="2826" b="66218"/>
          <a:stretch/>
        </p:blipFill>
        <p:spPr>
          <a:xfrm>
            <a:off x="496956" y="4388008"/>
            <a:ext cx="8150087" cy="1898686"/>
          </a:xfrm>
          <a:prstGeom prst="rect">
            <a:avLst/>
          </a:prstGeom>
          <a:ln>
            <a:solidFill>
              <a:schemeClr val="accent1">
                <a:lumMod val="50000"/>
              </a:schemeClr>
            </a:solidFill>
          </a:ln>
        </p:spPr>
      </p:pic>
    </p:spTree>
    <p:extLst>
      <p:ext uri="{BB962C8B-B14F-4D97-AF65-F5344CB8AC3E}">
        <p14:creationId xmlns:p14="http://schemas.microsoft.com/office/powerpoint/2010/main" val="545531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3288" t="8952" r="3209" b="9759"/>
          <a:stretch/>
        </p:blipFill>
        <p:spPr>
          <a:xfrm>
            <a:off x="226539" y="4383190"/>
            <a:ext cx="6047615" cy="2208342"/>
          </a:xfrm>
          <a:prstGeom prst="rect">
            <a:avLst/>
          </a:prstGeom>
          <a:ln>
            <a:solidFill>
              <a:schemeClr val="accent1">
                <a:lumMod val="50000"/>
              </a:schemeClr>
            </a:solidFill>
          </a:ln>
        </p:spPr>
      </p:pic>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488" y="3755111"/>
            <a:ext cx="2953512" cy="1256159"/>
          </a:xfrm>
          <a:prstGeom prst="rect">
            <a:avLst/>
          </a:prstGeom>
          <a:ln>
            <a:solidFill>
              <a:schemeClr val="accent1">
                <a:lumMod val="50000"/>
              </a:schemeClr>
            </a:solidFill>
          </a:ln>
        </p:spPr>
      </p:pic>
      <p:pic>
        <p:nvPicPr>
          <p:cNvPr id="5" name="תמונה 4"/>
          <p:cNvPicPr>
            <a:picLocks noChangeAspect="1"/>
          </p:cNvPicPr>
          <p:nvPr/>
        </p:nvPicPr>
        <p:blipFill rotWithShape="1">
          <a:blip r:embed="rId4" cstate="print">
            <a:extLst>
              <a:ext uri="{28A0092B-C50C-407E-A947-70E740481C1C}">
                <a14:useLocalDpi xmlns:a14="http://schemas.microsoft.com/office/drawing/2010/main" val="0"/>
              </a:ext>
            </a:extLst>
          </a:blip>
          <a:srcRect t="12159"/>
          <a:stretch/>
        </p:blipFill>
        <p:spPr>
          <a:xfrm>
            <a:off x="896470" y="641866"/>
            <a:ext cx="7549880" cy="1650889"/>
          </a:xfrm>
          <a:prstGeom prst="rect">
            <a:avLst/>
          </a:prstGeom>
          <a:ln>
            <a:solidFill>
              <a:schemeClr val="accent1">
                <a:lumMod val="50000"/>
              </a:schemeClr>
            </a:solidFill>
          </a:ln>
        </p:spPr>
      </p:pic>
      <p:pic>
        <p:nvPicPr>
          <p:cNvPr id="6" name="תמונה 5"/>
          <p:cNvPicPr>
            <a:picLocks noChangeAspect="1"/>
          </p:cNvPicPr>
          <p:nvPr/>
        </p:nvPicPr>
        <p:blipFill rotWithShape="1">
          <a:blip r:embed="rId5" cstate="print">
            <a:extLst>
              <a:ext uri="{28A0092B-C50C-407E-A947-70E740481C1C}">
                <a14:useLocalDpi xmlns:a14="http://schemas.microsoft.com/office/drawing/2010/main" val="0"/>
              </a:ext>
            </a:extLst>
          </a:blip>
          <a:srcRect l="761" t="12744"/>
          <a:stretch/>
        </p:blipFill>
        <p:spPr>
          <a:xfrm>
            <a:off x="310204" y="2620043"/>
            <a:ext cx="5943600" cy="1417946"/>
          </a:xfrm>
          <a:prstGeom prst="rect">
            <a:avLst/>
          </a:prstGeom>
          <a:ln>
            <a:solidFill>
              <a:schemeClr val="accent1">
                <a:lumMod val="50000"/>
              </a:schemeClr>
            </a:solidFill>
          </a:ln>
        </p:spPr>
      </p:pic>
      <p:sp>
        <p:nvSpPr>
          <p:cNvPr id="7" name="TextBox 6"/>
          <p:cNvSpPr txBox="1"/>
          <p:nvPr/>
        </p:nvSpPr>
        <p:spPr>
          <a:xfrm>
            <a:off x="3563830" y="125215"/>
            <a:ext cx="3123842" cy="400110"/>
          </a:xfrm>
          <a:prstGeom prst="rect">
            <a:avLst/>
          </a:prstGeom>
          <a:noFill/>
        </p:spPr>
        <p:txBody>
          <a:bodyPr wrap="square" rtlCol="1">
            <a:spAutoFit/>
          </a:bodyPr>
          <a:lstStyle/>
          <a:p>
            <a:r>
              <a:rPr lang="he-IL" sz="2000" b="1" dirty="0" smtClean="0"/>
              <a:t>האם נרצה להיות כארה"ב?</a:t>
            </a:r>
            <a:endParaRPr lang="he-IL" sz="2000" b="1" dirty="0"/>
          </a:p>
        </p:txBody>
      </p:sp>
    </p:spTree>
    <p:extLst>
      <p:ext uri="{BB962C8B-B14F-4D97-AF65-F5344CB8AC3E}">
        <p14:creationId xmlns:p14="http://schemas.microsoft.com/office/powerpoint/2010/main" val="4033746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588" y="753035"/>
            <a:ext cx="8355106" cy="5047536"/>
          </a:xfrm>
          <a:prstGeom prst="rect">
            <a:avLst/>
          </a:prstGeom>
          <a:noFill/>
        </p:spPr>
        <p:txBody>
          <a:bodyPr wrap="square" rtlCol="1">
            <a:spAutoFit/>
          </a:bodyPr>
          <a:lstStyle/>
          <a:p>
            <a:pPr algn="ctr"/>
            <a:r>
              <a:rPr lang="he-IL" b="1" u="sng" dirty="0" smtClean="0"/>
              <a:t>אבל יש דרך אחרת: </a:t>
            </a:r>
          </a:p>
          <a:p>
            <a:endParaRPr lang="he-IL" sz="1600" b="1" dirty="0"/>
          </a:p>
          <a:p>
            <a:r>
              <a:rPr lang="he-IL" sz="1600" b="1" dirty="0" smtClean="0"/>
              <a:t>כיצד פתרו מדינות משברים כלכליים אחרי מלחמות ומשברים פיננסיים:</a:t>
            </a:r>
          </a:p>
          <a:p>
            <a:endParaRPr lang="he-IL" sz="1600" b="1" dirty="0"/>
          </a:p>
          <a:p>
            <a:r>
              <a:rPr lang="he-IL" sz="1600" b="1" dirty="0" smtClean="0"/>
              <a:t>לא על ידי הזרמת כספים לבנקים, שעברו מיד לבנקאים, כפי שעשה אובמה. </a:t>
            </a:r>
          </a:p>
          <a:p>
            <a:endParaRPr lang="he-IL" sz="1600" b="1" dirty="0"/>
          </a:p>
          <a:p>
            <a:r>
              <a:rPr lang="he-IL" sz="1600" b="1" dirty="0" smtClean="0"/>
              <a:t>הנהגת מסים פרוגרסיביים: ככל שמרוויחים יותר, משלמים יותר אחוזי מס.</a:t>
            </a:r>
          </a:p>
          <a:p>
            <a:endParaRPr lang="he-IL" sz="1600" b="1" dirty="0"/>
          </a:p>
          <a:p>
            <a:r>
              <a:rPr lang="he-IL" sz="1600" b="1" dirty="0" smtClean="0"/>
              <a:t>ככל שהירושה גדולה יותר, מס הירושה גבוה יותר (בארץ אין בכלל מס ירושה)...</a:t>
            </a:r>
          </a:p>
          <a:p>
            <a:endParaRPr lang="he-IL" sz="1600" b="1" dirty="0"/>
          </a:p>
          <a:p>
            <a:r>
              <a:rPr lang="he-IL" sz="1600" b="1" u="sng" dirty="0" smtClean="0"/>
              <a:t>ראו טבלאות בשקפים הבאים (מספרו של </a:t>
            </a:r>
            <a:r>
              <a:rPr lang="he-IL" sz="1600" b="1" u="sng" dirty="0" err="1" smtClean="0"/>
              <a:t>פיקטה</a:t>
            </a:r>
            <a:r>
              <a:rPr lang="he-IL" sz="1600" b="1" u="sng" dirty="0" smtClean="0"/>
              <a:t> "</a:t>
            </a:r>
            <a:r>
              <a:rPr lang="en-US" sz="1600" b="1" u="sng" dirty="0" smtClean="0"/>
              <a:t>Capital and Ideology</a:t>
            </a:r>
            <a:r>
              <a:rPr lang="he-IL" sz="1600" b="1" u="sng" dirty="0" smtClean="0"/>
              <a:t>")</a:t>
            </a:r>
          </a:p>
          <a:p>
            <a:endParaRPr lang="he-IL" sz="1600" b="1" dirty="0"/>
          </a:p>
          <a:p>
            <a:r>
              <a:rPr lang="he-IL" sz="1600" b="1" dirty="0" smtClean="0"/>
              <a:t>יספרו לכם שאם יעלו את המסים, העשירים יעברו לחו"ל:</a:t>
            </a:r>
          </a:p>
          <a:p>
            <a:endParaRPr lang="he-IL" sz="1600" b="1" dirty="0"/>
          </a:p>
          <a:p>
            <a:r>
              <a:rPr lang="he-IL" sz="1600" b="1" u="sng" dirty="0" smtClean="0"/>
              <a:t>לא נורא, שיעברו: רוב ההפסדים של הטייקונים נוצרו בהשקעות בחו"ל, </a:t>
            </a:r>
          </a:p>
          <a:p>
            <a:r>
              <a:rPr lang="he-IL" sz="1600" b="1" u="sng" dirty="0" smtClean="0"/>
              <a:t>רק אנחנו כולנו שילמנו עליהם בארץ (תספורות)</a:t>
            </a:r>
          </a:p>
          <a:p>
            <a:endParaRPr lang="he-IL" sz="1600" b="1" dirty="0"/>
          </a:p>
          <a:p>
            <a:r>
              <a:rPr lang="he-IL" sz="1600" b="1" dirty="0" smtClean="0"/>
              <a:t>גם כך הם עוברים לגור בחו"ל כדי לשלם פחות מס: 15% במקום 30%- (דוגמה: עופר,  לב </a:t>
            </a:r>
            <a:r>
              <a:rPr lang="he-IL" sz="1600" b="1" dirty="0" err="1" smtClean="0"/>
              <a:t>לבייב</a:t>
            </a:r>
            <a:r>
              <a:rPr lang="he-IL" sz="1600" b="1" dirty="0" smtClean="0"/>
              <a:t> ועוד, הרושמים את החברות שלהם בחו"ל, כדי לא לשלם מס בארץ, במקום בו צוברים את הרווחים... דוגמה: מפעלי ים המלח...!!!</a:t>
            </a:r>
            <a:endParaRPr lang="he-IL" sz="1600" b="1" dirty="0"/>
          </a:p>
        </p:txBody>
      </p:sp>
    </p:spTree>
    <p:extLst>
      <p:ext uri="{BB962C8B-B14F-4D97-AF65-F5344CB8AC3E}">
        <p14:creationId xmlns:p14="http://schemas.microsoft.com/office/powerpoint/2010/main" val="384640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295" y="0"/>
            <a:ext cx="5847409" cy="5841280"/>
          </a:xfrm>
          <a:prstGeom prst="rect">
            <a:avLst/>
          </a:prstGeom>
          <a:ln>
            <a:solidFill>
              <a:schemeClr val="accent1">
                <a:lumMod val="50000"/>
              </a:schemeClr>
            </a:solidFill>
          </a:ln>
        </p:spPr>
      </p:pic>
      <p:sp>
        <p:nvSpPr>
          <p:cNvPr id="3" name="TextBox 2"/>
          <p:cNvSpPr txBox="1"/>
          <p:nvPr/>
        </p:nvSpPr>
        <p:spPr>
          <a:xfrm>
            <a:off x="475129" y="5545014"/>
            <a:ext cx="8193741" cy="1169551"/>
          </a:xfrm>
          <a:prstGeom prst="rect">
            <a:avLst/>
          </a:prstGeom>
          <a:noFill/>
        </p:spPr>
        <p:txBody>
          <a:bodyPr wrap="square" rtlCol="1">
            <a:spAutoFit/>
          </a:bodyPr>
          <a:lstStyle/>
          <a:p>
            <a:pPr algn="ctr"/>
            <a:r>
              <a:rPr lang="he-IL" sz="1400" b="1" dirty="0" smtClean="0"/>
              <a:t>מסים פרוגרסיביים בארה"ב לאלפיון </a:t>
            </a:r>
            <a:r>
              <a:rPr lang="he-IL" sz="1400" b="1" dirty="0" err="1" smtClean="0"/>
              <a:t>ולמאיון</a:t>
            </a:r>
            <a:r>
              <a:rPr lang="he-IL" sz="1400" b="1" dirty="0" smtClean="0"/>
              <a:t> העליון במאה ועשר שנים האחרונות. </a:t>
            </a:r>
          </a:p>
          <a:p>
            <a:pPr algn="ctr"/>
            <a:r>
              <a:rPr lang="he-IL" sz="1400" b="1" u="sng" dirty="0" smtClean="0"/>
              <a:t>בולטת העלאת  המסים אחרי משברים ומלחמות</a:t>
            </a:r>
          </a:p>
          <a:p>
            <a:pPr algn="ctr"/>
            <a:r>
              <a:rPr lang="he-IL" sz="1400" b="1" dirty="0" smtClean="0"/>
              <a:t>הירידה באחוזי המס שמשלמים העשירונים העליונים בשנים </a:t>
            </a:r>
            <a:r>
              <a:rPr lang="he-IL" sz="1400" b="1" dirty="0" err="1" smtClean="0"/>
              <a:t>האחורונות</a:t>
            </a:r>
            <a:r>
              <a:rPr lang="he-IL" sz="1400" b="1" dirty="0" smtClean="0"/>
              <a:t> הוא תוצאת של מדיניות </a:t>
            </a:r>
            <a:r>
              <a:rPr lang="he-IL" sz="1400" b="1" dirty="0" err="1" smtClean="0"/>
              <a:t>ריגן-טאצ</a:t>
            </a:r>
            <a:r>
              <a:rPr lang="en-US" sz="1400" b="1" dirty="0" smtClean="0"/>
              <a:t>'</a:t>
            </a:r>
            <a:r>
              <a:rPr lang="he-IL" sz="1400" b="1" dirty="0" smtClean="0"/>
              <a:t>ד, והנהגת השוק החופשי והשתלטות החברות הרב-לאומיות על התודעה הכלכלית וחיסול המדיניות החברתית </a:t>
            </a:r>
          </a:p>
          <a:p>
            <a:pPr algn="ctr"/>
            <a:r>
              <a:rPr lang="he-IL" sz="1400" b="1" dirty="0" smtClean="0"/>
              <a:t>כגורם חשוב בעריכת תקציבי המדינות.</a:t>
            </a:r>
            <a:endParaRPr lang="he-IL" sz="1400" b="1" dirty="0"/>
          </a:p>
        </p:txBody>
      </p:sp>
    </p:spTree>
    <p:extLst>
      <p:ext uri="{BB962C8B-B14F-4D97-AF65-F5344CB8AC3E}">
        <p14:creationId xmlns:p14="http://schemas.microsoft.com/office/powerpoint/2010/main" val="3510266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2207"/>
          <a:stretch/>
        </p:blipFill>
        <p:spPr>
          <a:xfrm>
            <a:off x="1891698" y="126149"/>
            <a:ext cx="5548861" cy="5898133"/>
          </a:xfrm>
          <a:prstGeom prst="rect">
            <a:avLst/>
          </a:prstGeom>
          <a:ln>
            <a:solidFill>
              <a:schemeClr val="accent1">
                <a:lumMod val="50000"/>
              </a:schemeClr>
            </a:solidFill>
          </a:ln>
        </p:spPr>
      </p:pic>
      <p:sp>
        <p:nvSpPr>
          <p:cNvPr id="3" name="TextBox 2"/>
          <p:cNvSpPr txBox="1"/>
          <p:nvPr/>
        </p:nvSpPr>
        <p:spPr>
          <a:xfrm>
            <a:off x="896471" y="6024282"/>
            <a:ext cx="7539317" cy="523220"/>
          </a:xfrm>
          <a:prstGeom prst="rect">
            <a:avLst/>
          </a:prstGeom>
          <a:noFill/>
        </p:spPr>
        <p:txBody>
          <a:bodyPr wrap="square" rtlCol="1">
            <a:spAutoFit/>
          </a:bodyPr>
          <a:lstStyle/>
          <a:p>
            <a:pPr algn="ctr"/>
            <a:r>
              <a:rPr lang="he-IL" sz="1400" b="1" dirty="0" smtClean="0"/>
              <a:t>הטלת מסים פרוגרסיביים על ירושות בחמש המדינות, מ-30% ב-1900 עד 81% אחרי 1950 </a:t>
            </a:r>
          </a:p>
          <a:p>
            <a:pPr algn="ctr"/>
            <a:r>
              <a:rPr lang="he-IL" sz="1400" b="1" dirty="0" smtClean="0"/>
              <a:t>בארה"ב ובבריטניה.</a:t>
            </a:r>
            <a:endParaRPr lang="he-IL" sz="1400" b="1" dirty="0"/>
          </a:p>
        </p:txBody>
      </p:sp>
    </p:spTree>
    <p:extLst>
      <p:ext uri="{BB962C8B-B14F-4D97-AF65-F5344CB8AC3E}">
        <p14:creationId xmlns:p14="http://schemas.microsoft.com/office/powerpoint/2010/main" val="1512561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TotalTime>
  <Words>1474</Words>
  <Application>Microsoft Office PowerPoint</Application>
  <PresentationFormat>‫הצגה על המסך (4:3)</PresentationFormat>
  <Paragraphs>82</Paragraphs>
  <Slides>14</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14</vt:i4>
      </vt:variant>
    </vt:vector>
  </HeadingPairs>
  <TitlesOfParts>
    <vt:vector size="20" baseType="lpstr">
      <vt:lpstr>Aharoni</vt: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‏‏משתמש Windows</dc:creator>
  <cp:lastModifiedBy>‏‏משתמש Windows</cp:lastModifiedBy>
  <cp:revision>31</cp:revision>
  <dcterms:created xsi:type="dcterms:W3CDTF">2021-02-18T07:42:59Z</dcterms:created>
  <dcterms:modified xsi:type="dcterms:W3CDTF">2021-03-11T22:22:39Z</dcterms:modified>
</cp:coreProperties>
</file>